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64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D72203E-C1A3-4D08-ADFD-5F91BABBAD31}" type="datetimeFigureOut">
              <a:rPr lang="en-US" smtClean="0"/>
              <a:pPr/>
              <a:t>3/25/2010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295979D-8CA8-4C08-8EA0-C5DE2F3080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72203E-C1A3-4D08-ADFD-5F91BABBAD31}" type="datetimeFigureOut">
              <a:rPr lang="en-US" smtClean="0"/>
              <a:pPr/>
              <a:t>3/25/2010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295979D-8CA8-4C08-8EA0-C5DE2F3080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D72203E-C1A3-4D08-ADFD-5F91BABBAD31}" type="datetimeFigureOut">
              <a:rPr lang="en-US" smtClean="0"/>
              <a:pPr/>
              <a:t>3/25/2010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295979D-8CA8-4C08-8EA0-C5DE2F3080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72203E-C1A3-4D08-ADFD-5F91BABBAD31}" type="datetimeFigureOut">
              <a:rPr lang="en-US" smtClean="0"/>
              <a:pPr/>
              <a:t>3/25/2010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295979D-8CA8-4C08-8EA0-C5DE2F3080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D72203E-C1A3-4D08-ADFD-5F91BABBAD31}" type="datetimeFigureOut">
              <a:rPr lang="en-US" smtClean="0"/>
              <a:pPr/>
              <a:t>3/25/2010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295979D-8CA8-4C08-8EA0-C5DE2F3080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72203E-C1A3-4D08-ADFD-5F91BABBAD31}" type="datetimeFigureOut">
              <a:rPr lang="en-US" smtClean="0"/>
              <a:pPr/>
              <a:t>3/25/2010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295979D-8CA8-4C08-8EA0-C5DE2F3080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D72203E-C1A3-4D08-ADFD-5F91BABBAD31}" type="datetimeFigureOut">
              <a:rPr lang="en-US" smtClean="0"/>
              <a:pPr/>
              <a:t>3/25/2010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295979D-8CA8-4C08-8EA0-C5DE2F3080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D72203E-C1A3-4D08-ADFD-5F91BABBAD31}" type="datetimeFigureOut">
              <a:rPr lang="en-US" smtClean="0"/>
              <a:pPr/>
              <a:t>3/25/2010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295979D-8CA8-4C08-8EA0-C5DE2F3080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D72203E-C1A3-4D08-ADFD-5F91BABBAD31}" type="datetimeFigureOut">
              <a:rPr lang="en-US" smtClean="0"/>
              <a:pPr/>
              <a:t>3/25/2010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295979D-8CA8-4C08-8EA0-C5DE2F3080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72203E-C1A3-4D08-ADFD-5F91BABBAD31}" type="datetimeFigureOut">
              <a:rPr lang="en-US" smtClean="0"/>
              <a:pPr/>
              <a:t>3/25/2010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295979D-8CA8-4C08-8EA0-C5DE2F3080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D72203E-C1A3-4D08-ADFD-5F91BABBAD31}" type="datetimeFigureOut">
              <a:rPr lang="en-US" smtClean="0"/>
              <a:pPr/>
              <a:t>3/25/2010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295979D-8CA8-4C08-8EA0-C5DE2F3080CE}"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D72203E-C1A3-4D08-ADFD-5F91BABBAD31}" type="datetimeFigureOut">
              <a:rPr lang="en-US" smtClean="0"/>
              <a:pPr/>
              <a:t>3/25/2010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295979D-8CA8-4C08-8EA0-C5DE2F3080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533400"/>
            <a:ext cx="5396132" cy="5410200"/>
          </a:xfrm>
        </p:spPr>
        <p:txBody>
          <a:bodyPr/>
          <a:lstStyle/>
          <a:p>
            <a:pPr algn="ctr"/>
            <a:r>
              <a:rPr lang="en-US" dirty="0" smtClean="0"/>
              <a:t>Summary of Chapter 47</a:t>
            </a:r>
            <a:br>
              <a:rPr lang="en-US" dirty="0" smtClean="0"/>
            </a:br>
            <a:r>
              <a:rPr lang="en-US" dirty="0" smtClean="0"/>
              <a:t/>
            </a:r>
            <a:br>
              <a:rPr lang="en-US" dirty="0" smtClean="0"/>
            </a:br>
            <a:r>
              <a:rPr lang="en-US" dirty="0" smtClean="0"/>
              <a:t>Christina  A. Clark</a:t>
            </a:r>
            <a:br>
              <a:rPr lang="en-US" dirty="0" smtClean="0"/>
            </a:br>
            <a:r>
              <a:rPr lang="en-US" dirty="0" smtClean="0"/>
              <a:t/>
            </a:r>
            <a:br>
              <a:rPr lang="en-US" dirty="0" smtClean="0"/>
            </a:br>
            <a:r>
              <a:rPr lang="en-US" dirty="0" smtClean="0"/>
              <a:t>Concord University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Two types of response</a:t>
            </a:r>
          </a:p>
          <a:p>
            <a:pPr>
              <a:buNone/>
            </a:pPr>
            <a:r>
              <a:rPr lang="en-US" dirty="0" smtClean="0"/>
              <a:t> </a:t>
            </a:r>
          </a:p>
          <a:p>
            <a:pPr>
              <a:buFont typeface="Wingdings" pitchFamily="2" charset="2"/>
              <a:buChar char="v"/>
            </a:pPr>
            <a:r>
              <a:rPr lang="en-US" dirty="0" smtClean="0"/>
              <a:t>Mental Imagery</a:t>
            </a:r>
          </a:p>
          <a:p>
            <a:pPr>
              <a:buFont typeface="Wingdings" pitchFamily="2" charset="2"/>
              <a:buChar char="v"/>
            </a:pPr>
            <a:r>
              <a:rPr lang="en-US" dirty="0" smtClean="0"/>
              <a:t> Emotional Response</a:t>
            </a:r>
          </a:p>
          <a:p>
            <a:endParaRPr lang="en-US" dirty="0" smtClean="0"/>
          </a:p>
          <a:p>
            <a:r>
              <a:rPr lang="en-US" dirty="0" smtClean="0"/>
              <a:t>Both are vital to aesthetic response to text (Ruddell, p1346</a:t>
            </a:r>
            <a:r>
              <a:rPr lang="en-US" dirty="0" smtClean="0"/>
              <a:t>).</a:t>
            </a:r>
            <a:endParaRPr lang="en-US" dirty="0" smtClean="0"/>
          </a:p>
          <a:p>
            <a:r>
              <a:rPr lang="en-US" dirty="0" smtClean="0"/>
              <a:t>There is controversy about whether response should be taught, and how in </a:t>
            </a:r>
            <a:r>
              <a:rPr lang="en-US" dirty="0" smtClean="0"/>
              <a:t>classrooms </a:t>
            </a:r>
            <a:r>
              <a:rPr lang="en-US" dirty="0" smtClean="0"/>
              <a:t>(Ruddell, p1346</a:t>
            </a:r>
            <a:r>
              <a:rPr lang="en-US" dirty="0" smtClean="0"/>
              <a:t>).</a:t>
            </a:r>
            <a:endParaRPr lang="en-US" dirty="0" smtClean="0"/>
          </a:p>
          <a:p>
            <a:r>
              <a:rPr lang="en-US" dirty="0" smtClean="0"/>
              <a:t>Study done by Sadoski and Goetz shows that imaginative responses are central to reading literary stories and that they can be defined, measured, and interpreted. (Ruddell, p1347)</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Conclusion--decoding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Recently decodable texts have been used extensively in beginning reading.(Ruddell, p1354)</a:t>
            </a:r>
          </a:p>
          <a:p>
            <a:r>
              <a:rPr lang="en-US" dirty="0" smtClean="0"/>
              <a:t>Several studies have shown evidence that concrete and abstract words with a lot of reinforcement will be better recalled by students, than words that are merely shown once or twice, then forgotten. </a:t>
            </a:r>
          </a:p>
          <a:p>
            <a:r>
              <a:rPr lang="en-US" dirty="0" smtClean="0"/>
              <a:t>The results of these studies are very consistent with DCT and suggest that beginning reading materials and lessons should emphasize concreteness as well as decodability and context in learning sight </a:t>
            </a:r>
            <a:r>
              <a:rPr lang="en-US" dirty="0" smtClean="0"/>
              <a:t>vocabulary </a:t>
            </a:r>
            <a:r>
              <a:rPr lang="en-US" dirty="0" smtClean="0"/>
              <a:t>(Ruddell, p1355</a:t>
            </a:r>
            <a:r>
              <a:rPr lang="en-US" dirty="0" smtClean="0"/>
              <a:t>).</a:t>
            </a:r>
            <a:endParaRPr lang="en-US" dirty="0" smtClean="0"/>
          </a:p>
          <a:p>
            <a:pPr>
              <a:buNone/>
            </a:pP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Conclusion--comprehension</a:t>
            </a:r>
            <a:endParaRPr lang="en-US" dirty="0"/>
          </a:p>
        </p:txBody>
      </p:sp>
      <p:sp>
        <p:nvSpPr>
          <p:cNvPr id="3" name="Content Placeholder 2"/>
          <p:cNvSpPr>
            <a:spLocks noGrp="1"/>
          </p:cNvSpPr>
          <p:nvPr>
            <p:ph idx="1"/>
          </p:nvPr>
        </p:nvSpPr>
        <p:spPr/>
        <p:txBody>
          <a:bodyPr/>
          <a:lstStyle/>
          <a:p>
            <a:r>
              <a:rPr lang="en-US" dirty="0" smtClean="0"/>
              <a:t>Clark and Pavio (1991) reviewed decades of empirical studies relevant to DCT in education and determined that mental imagery, concreteness, and verbal associative processes play major roles in the representation and comprehension of knowledge, learning and memory of school material, effective instruction, individual differences, and </a:t>
            </a:r>
            <a:r>
              <a:rPr lang="en-US" dirty="0" smtClean="0"/>
              <a:t>motivation </a:t>
            </a:r>
            <a:r>
              <a:rPr lang="en-US" dirty="0" smtClean="0"/>
              <a:t>(Ruddell, p1356</a:t>
            </a:r>
            <a:r>
              <a:rPr lang="en-US" dirty="0" smtClean="0"/>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Conclusion--response</a:t>
            </a:r>
            <a:endParaRPr lang="en-US" dirty="0"/>
          </a:p>
        </p:txBody>
      </p:sp>
      <p:sp>
        <p:nvSpPr>
          <p:cNvPr id="3" name="Content Placeholder 2"/>
          <p:cNvSpPr>
            <a:spLocks noGrp="1"/>
          </p:cNvSpPr>
          <p:nvPr>
            <p:ph idx="1"/>
          </p:nvPr>
        </p:nvSpPr>
        <p:spPr/>
        <p:txBody>
          <a:bodyPr/>
          <a:lstStyle/>
          <a:p>
            <a:r>
              <a:rPr lang="en-US" dirty="0" smtClean="0"/>
              <a:t>Images and feelings are deeply person, and instruction in what to imagine and feel is surely less appropriate than to imagine and </a:t>
            </a:r>
            <a:r>
              <a:rPr lang="en-US" dirty="0" smtClean="0"/>
              <a:t>feel</a:t>
            </a:r>
            <a:r>
              <a:rPr lang="en-US" dirty="0" smtClean="0"/>
              <a:t> </a:t>
            </a:r>
            <a:r>
              <a:rPr lang="en-US" dirty="0" smtClean="0"/>
              <a:t>(Ruddell</a:t>
            </a:r>
            <a:r>
              <a:rPr lang="en-US" dirty="0" smtClean="0"/>
              <a:t>, p1357</a:t>
            </a:r>
            <a:r>
              <a:rPr lang="en-US" dirty="0" smtClean="0"/>
              <a:t>).</a:t>
            </a:r>
            <a:endParaRPr lang="en-US" dirty="0" smtClean="0"/>
          </a:p>
          <a:p>
            <a:r>
              <a:rPr lang="en-US" dirty="0" smtClean="0"/>
              <a:t>EXAMPLE: When students read a poem/song, if there is twenty students present, it is likely there will be twenty different responses. Teachers feel the need to tell them one “correct” response.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Sadoski, M. &amp; Paivio, A. A Dual Coding     	Theoretical Model of Reading. In 	Ruddell, R. B. &amp; Unrau, N. J. (2004) 	</a:t>
            </a:r>
            <a:r>
              <a:rPr lang="en-US" i="1" dirty="0" smtClean="0"/>
              <a:t>Theoretical Models and Processes of 	Reading. </a:t>
            </a:r>
            <a:r>
              <a:rPr lang="en-US" dirty="0" smtClean="0"/>
              <a:t>(pp. 1329-1362). Newark, DE: 	International Reading Association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7239000" cy="1143000"/>
          </a:xfrm>
        </p:spPr>
        <p:txBody>
          <a:bodyPr>
            <a:normAutofit fontScale="90000"/>
          </a:bodyPr>
          <a:lstStyle/>
          <a:p>
            <a:pPr algn="ctr"/>
            <a:r>
              <a:rPr lang="en-US" dirty="0" smtClean="0"/>
              <a:t>A Dual Coding Theoretical Model of Reading (DCT)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dct</a:t>
            </a:r>
            <a:endParaRPr lang="en-US" dirty="0"/>
          </a:p>
        </p:txBody>
      </p:sp>
      <p:sp>
        <p:nvSpPr>
          <p:cNvPr id="3" name="Content Placeholder 2"/>
          <p:cNvSpPr>
            <a:spLocks noGrp="1"/>
          </p:cNvSpPr>
          <p:nvPr>
            <p:ph idx="1"/>
          </p:nvPr>
        </p:nvSpPr>
        <p:spPr/>
        <p:txBody>
          <a:bodyPr/>
          <a:lstStyle/>
          <a:p>
            <a:r>
              <a:rPr lang="en-US" dirty="0" smtClean="0"/>
              <a:t>is an established theory of general cognition that has been directly applied to </a:t>
            </a:r>
            <a:r>
              <a:rPr lang="en-US" dirty="0" smtClean="0"/>
              <a:t>literacy </a:t>
            </a:r>
            <a:r>
              <a:rPr lang="en-US" dirty="0" smtClean="0"/>
              <a:t>(Ruddell, p1329</a:t>
            </a:r>
            <a:r>
              <a:rPr lang="en-US" dirty="0" smtClean="0"/>
              <a:t>).</a:t>
            </a:r>
            <a:endParaRPr lang="en-US" dirty="0" smtClean="0"/>
          </a:p>
          <a:p>
            <a:r>
              <a:rPr lang="en-US" dirty="0" smtClean="0"/>
              <a:t>has been extended to literacy as an account of reading comprehension, of written composition, and as a unified theory of reading and </a:t>
            </a:r>
            <a:r>
              <a:rPr lang="en-US" dirty="0" smtClean="0"/>
              <a:t>writing</a:t>
            </a:r>
            <a:r>
              <a:rPr lang="en-US" dirty="0" smtClean="0"/>
              <a:t> </a:t>
            </a:r>
            <a:r>
              <a:rPr lang="en-US" dirty="0" smtClean="0"/>
              <a:t>(Ruddell, </a:t>
            </a:r>
            <a:r>
              <a:rPr lang="en-US" dirty="0" smtClean="0"/>
              <a:t>p1329</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major components</a:t>
            </a:r>
            <a:endParaRPr lang="en-US" dirty="0"/>
          </a:p>
        </p:txBody>
      </p:sp>
      <p:sp>
        <p:nvSpPr>
          <p:cNvPr id="3" name="Content Placeholder 2"/>
          <p:cNvSpPr>
            <a:spLocks noGrp="1"/>
          </p:cNvSpPr>
          <p:nvPr>
            <p:ph idx="1"/>
          </p:nvPr>
        </p:nvSpPr>
        <p:spPr/>
        <p:txBody>
          <a:bodyPr>
            <a:normAutofit/>
          </a:bodyPr>
          <a:lstStyle/>
          <a:p>
            <a:r>
              <a:rPr lang="en-US" sz="4800" dirty="0" smtClean="0"/>
              <a:t>Decoding</a:t>
            </a:r>
          </a:p>
          <a:p>
            <a:r>
              <a:rPr lang="en-US" sz="4800" dirty="0" smtClean="0"/>
              <a:t>Comprehension</a:t>
            </a:r>
          </a:p>
          <a:p>
            <a:r>
              <a:rPr lang="en-US" sz="4800" dirty="0" smtClean="0"/>
              <a:t>Response</a:t>
            </a:r>
            <a:endParaRPr lang="en-US" sz="4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Decoding</a:t>
            </a:r>
            <a:endParaRPr lang="en-US" dirty="0"/>
          </a:p>
        </p:txBody>
      </p:sp>
      <p:sp>
        <p:nvSpPr>
          <p:cNvPr id="3" name="Content Placeholder 2"/>
          <p:cNvSpPr>
            <a:spLocks noGrp="1"/>
          </p:cNvSpPr>
          <p:nvPr>
            <p:ph idx="1"/>
          </p:nvPr>
        </p:nvSpPr>
        <p:spPr/>
        <p:txBody>
          <a:bodyPr/>
          <a:lstStyle/>
          <a:p>
            <a:r>
              <a:rPr lang="en-US" dirty="0" smtClean="0"/>
              <a:t>There are two kinds of codes, derived from external experiences (linguistic or nonlinguistic</a:t>
            </a:r>
            <a:r>
              <a:rPr lang="en-US" dirty="0" smtClean="0"/>
              <a:t>) </a:t>
            </a:r>
            <a:r>
              <a:rPr lang="en-US" dirty="0" smtClean="0"/>
              <a:t>(Ruddell, p 1330</a:t>
            </a:r>
            <a:r>
              <a:rPr lang="en-US" dirty="0" smtClean="0"/>
              <a:t>).</a:t>
            </a:r>
            <a:endParaRPr lang="en-US" dirty="0" smtClean="0"/>
          </a:p>
          <a:p>
            <a:endParaRPr lang="en-US" dirty="0" smtClean="0"/>
          </a:p>
          <a:p>
            <a:pPr>
              <a:buFont typeface="Wingdings" pitchFamily="2" charset="2"/>
              <a:buChar char="v"/>
            </a:pPr>
            <a:r>
              <a:rPr lang="en-US" sz="3200" dirty="0" smtClean="0"/>
              <a:t>Verbal</a:t>
            </a:r>
          </a:p>
          <a:p>
            <a:pPr>
              <a:buFont typeface="Wingdings" pitchFamily="2" charset="2"/>
              <a:buChar char="v"/>
            </a:pPr>
            <a:r>
              <a:rPr lang="en-US" sz="3200" dirty="0" smtClean="0"/>
              <a:t>Nonverbal</a:t>
            </a:r>
          </a:p>
          <a:p>
            <a:pPr>
              <a:buNone/>
            </a:pPr>
            <a:r>
              <a:rPr lang="en-US"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Verbal code</a:t>
            </a:r>
            <a:endParaRPr lang="en-US" dirty="0"/>
          </a:p>
        </p:txBody>
      </p:sp>
      <p:sp>
        <p:nvSpPr>
          <p:cNvPr id="3" name="Content Placeholder 2"/>
          <p:cNvSpPr>
            <a:spLocks noGrp="1"/>
          </p:cNvSpPr>
          <p:nvPr>
            <p:ph idx="1"/>
          </p:nvPr>
        </p:nvSpPr>
        <p:spPr/>
        <p:txBody>
          <a:bodyPr>
            <a:normAutofit lnSpcReduction="10000"/>
          </a:bodyPr>
          <a:lstStyle/>
          <a:p>
            <a:r>
              <a:rPr lang="en-US" dirty="0" smtClean="0"/>
              <a:t>Cognitive theories have “building blocks” of  cognition.</a:t>
            </a:r>
          </a:p>
          <a:p>
            <a:r>
              <a:rPr lang="en-US" dirty="0" smtClean="0"/>
              <a:t>The basic building block for the verbal code of DCT is logogens.</a:t>
            </a:r>
          </a:p>
          <a:p>
            <a:pPr>
              <a:buNone/>
            </a:pPr>
            <a:r>
              <a:rPr lang="en-US" dirty="0" smtClean="0"/>
              <a:t>		A LOGOGEN is anything learned as a unit 	of language in some sense modality 	(Ruddell, p1332</a:t>
            </a:r>
            <a:r>
              <a:rPr lang="en-US" dirty="0" smtClean="0"/>
              <a:t>).</a:t>
            </a:r>
            <a:endParaRPr lang="en-US" dirty="0" smtClean="0"/>
          </a:p>
          <a:p>
            <a:r>
              <a:rPr lang="en-US" dirty="0" smtClean="0"/>
              <a:t>We have visual logogens, auditory logogens, and haptic logogens.</a:t>
            </a:r>
          </a:p>
          <a:p>
            <a:r>
              <a:rPr lang="en-US" dirty="0" smtClean="0"/>
              <a:t>Logogens are activated directly or indirectly, through seeing printed language or by forming images to words.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Nonverbal code</a:t>
            </a:r>
            <a:endParaRPr lang="en-US" dirty="0"/>
          </a:p>
        </p:txBody>
      </p:sp>
      <p:sp>
        <p:nvSpPr>
          <p:cNvPr id="3" name="Content Placeholder 2"/>
          <p:cNvSpPr>
            <a:spLocks noGrp="1"/>
          </p:cNvSpPr>
          <p:nvPr>
            <p:ph idx="1"/>
          </p:nvPr>
        </p:nvSpPr>
        <p:spPr/>
        <p:txBody>
          <a:bodyPr>
            <a:normAutofit lnSpcReduction="10000"/>
          </a:bodyPr>
          <a:lstStyle/>
          <a:p>
            <a:r>
              <a:rPr lang="en-US" dirty="0" smtClean="0"/>
              <a:t>The basic building block of the nonverbal code of the DCT is imagens.</a:t>
            </a:r>
          </a:p>
          <a:p>
            <a:pPr>
              <a:buNone/>
            </a:pPr>
            <a:r>
              <a:rPr lang="en-US" dirty="0" smtClean="0"/>
              <a:t>		An IMAGEN is a set in our mental 	modality that allows us to picture words, 	and maybe even hear sounds as we are 	reading text.</a:t>
            </a:r>
          </a:p>
          <a:p>
            <a:r>
              <a:rPr lang="en-US" dirty="0" smtClean="0"/>
              <a:t>Imagens are activated directly by seeing familiar objects, indirectly by reading printed text.</a:t>
            </a:r>
          </a:p>
          <a:p>
            <a:pPr>
              <a:buNone/>
            </a:pPr>
            <a:r>
              <a:rPr lang="en-US" dirty="0" smtClean="0"/>
              <a:t> EXAMPLE: The dog sat by the tree.</a:t>
            </a:r>
          </a:p>
          <a:p>
            <a:pPr>
              <a:buNone/>
            </a:pPr>
            <a:r>
              <a:rPr lang="en-US" dirty="0" smtClean="0"/>
              <a:t>We may visualize the dog sitting by an apple tree, we may hear the birds in the tree.</a:t>
            </a:r>
          </a:p>
          <a:p>
            <a:endParaRPr lang="en-US" dirty="0" smtClean="0"/>
          </a:p>
          <a:p>
            <a:pPr>
              <a:buNone/>
            </a:pPr>
            <a:endParaRPr lang="en-US" dirty="0" smtClean="0"/>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Levels of Processing</a:t>
            </a:r>
            <a:endParaRPr lang="en-US" dirty="0"/>
          </a:p>
        </p:txBody>
      </p:sp>
      <p:sp>
        <p:nvSpPr>
          <p:cNvPr id="3" name="Content Placeholder 2"/>
          <p:cNvSpPr>
            <a:spLocks noGrp="1"/>
          </p:cNvSpPr>
          <p:nvPr>
            <p:ph idx="1"/>
          </p:nvPr>
        </p:nvSpPr>
        <p:spPr/>
        <p:txBody>
          <a:bodyPr/>
          <a:lstStyle/>
          <a:p>
            <a:r>
              <a:rPr lang="en-US" dirty="0" smtClean="0"/>
              <a:t>Three distinct dimensions or “levels” of processing are theorized in DCT.</a:t>
            </a:r>
          </a:p>
          <a:p>
            <a:pPr>
              <a:buNone/>
            </a:pPr>
            <a:endParaRPr lang="en-US" dirty="0" smtClean="0"/>
          </a:p>
          <a:p>
            <a:pPr>
              <a:buFont typeface="Wingdings" pitchFamily="2" charset="2"/>
              <a:buChar char="v"/>
            </a:pPr>
            <a:endParaRPr lang="en-US" dirty="0" smtClean="0"/>
          </a:p>
          <a:p>
            <a:pPr>
              <a:buFont typeface="Wingdings" pitchFamily="2" charset="2"/>
              <a:buChar char="v"/>
            </a:pPr>
            <a:r>
              <a:rPr lang="en-US" dirty="0" smtClean="0"/>
              <a:t>Representational Processing</a:t>
            </a:r>
          </a:p>
          <a:p>
            <a:pPr>
              <a:buFont typeface="Wingdings" pitchFamily="2" charset="2"/>
              <a:buChar char="v"/>
            </a:pPr>
            <a:r>
              <a:rPr lang="en-US" dirty="0" smtClean="0"/>
              <a:t> Associative Processing</a:t>
            </a:r>
          </a:p>
          <a:p>
            <a:pPr>
              <a:buFont typeface="Wingdings" pitchFamily="2" charset="2"/>
              <a:buChar char="v"/>
            </a:pPr>
            <a:r>
              <a:rPr lang="en-US" dirty="0" smtClean="0"/>
              <a:t> Referential Processing</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Comprehension</a:t>
            </a:r>
            <a:endParaRPr lang="en-US" dirty="0"/>
          </a:p>
        </p:txBody>
      </p:sp>
      <p:sp>
        <p:nvSpPr>
          <p:cNvPr id="3" name="Content Placeholder 2"/>
          <p:cNvSpPr>
            <a:spLocks noGrp="1"/>
          </p:cNvSpPr>
          <p:nvPr>
            <p:ph idx="1"/>
          </p:nvPr>
        </p:nvSpPr>
        <p:spPr/>
        <p:txBody>
          <a:bodyPr/>
          <a:lstStyle/>
          <a:p>
            <a:r>
              <a:rPr lang="en-US" dirty="0" smtClean="0"/>
              <a:t>A key factor in reading comprehension is language </a:t>
            </a:r>
            <a:r>
              <a:rPr lang="en-US" dirty="0" smtClean="0"/>
              <a:t>concreteness </a:t>
            </a:r>
            <a:r>
              <a:rPr lang="en-US" dirty="0" smtClean="0"/>
              <a:t>(Ruddell, p1343</a:t>
            </a:r>
            <a:r>
              <a:rPr lang="en-US" dirty="0" smtClean="0"/>
              <a:t>).</a:t>
            </a:r>
            <a:endParaRPr lang="en-US" dirty="0" smtClean="0"/>
          </a:p>
          <a:p>
            <a:r>
              <a:rPr lang="en-US" dirty="0" smtClean="0"/>
              <a:t>Some studies have shown that concrete language, even if it is unfamiliar to a reader is recalled twice as well as abstract </a:t>
            </a:r>
            <a:r>
              <a:rPr lang="en-US" dirty="0" smtClean="0"/>
              <a:t>language</a:t>
            </a:r>
            <a:r>
              <a:rPr lang="en-US" dirty="0" smtClean="0"/>
              <a:t> </a:t>
            </a:r>
            <a:r>
              <a:rPr lang="en-US" dirty="0" smtClean="0"/>
              <a:t>(Ruddell</a:t>
            </a:r>
            <a:r>
              <a:rPr lang="en-US" dirty="0" smtClean="0"/>
              <a:t>, p1345</a:t>
            </a:r>
            <a:r>
              <a:rPr lang="en-US" dirty="0" smtClean="0"/>
              <a:t>).</a:t>
            </a:r>
            <a:endParaRPr lang="en-US" dirty="0" smtClean="0"/>
          </a:p>
          <a:p>
            <a:r>
              <a:rPr lang="en-US" dirty="0" smtClean="0"/>
              <a:t>Further research is needed on this topic to fully understand the differences and previous research findings of the concrete and abstract </a:t>
            </a:r>
            <a:r>
              <a:rPr lang="en-US" dirty="0" smtClean="0"/>
              <a:t>language (Ruddell</a:t>
            </a:r>
            <a:r>
              <a:rPr lang="en-US" dirty="0" smtClean="0"/>
              <a:t>, p1346</a:t>
            </a:r>
            <a:r>
              <a:rPr lang="en-US" dirty="0" smtClean="0"/>
              <a:t>).</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77</TotalTime>
  <Words>544</Words>
  <Application>Microsoft Office PowerPoint</Application>
  <PresentationFormat>On-screen Show (4:3)</PresentationFormat>
  <Paragraphs>59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Summary of Chapter 47  Christina  A. Clark  Concord University</vt:lpstr>
      <vt:lpstr>A Dual Coding Theoretical Model of Reading (DCT)</vt:lpstr>
      <vt:lpstr>dct</vt:lpstr>
      <vt:lpstr>3 major components</vt:lpstr>
      <vt:lpstr>Decoding</vt:lpstr>
      <vt:lpstr>Verbal code</vt:lpstr>
      <vt:lpstr>Nonverbal code</vt:lpstr>
      <vt:lpstr>3 Levels of Processing</vt:lpstr>
      <vt:lpstr>Comprehension</vt:lpstr>
      <vt:lpstr>Response</vt:lpstr>
      <vt:lpstr>Conclusion--decoding</vt:lpstr>
      <vt:lpstr>Conclusion--comprehension</vt:lpstr>
      <vt:lpstr>Conclusion--response</vt:lpstr>
      <vt:lpstr>References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12</cp:revision>
  <dcterms:created xsi:type="dcterms:W3CDTF">2010-03-23T17:11:59Z</dcterms:created>
  <dcterms:modified xsi:type="dcterms:W3CDTF">2010-03-25T15:05:25Z</dcterms:modified>
</cp:coreProperties>
</file>